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71" r:id="rId3"/>
    <p:sldId id="293" r:id="rId4"/>
    <p:sldId id="381" r:id="rId5"/>
    <p:sldId id="296" r:id="rId6"/>
    <p:sldId id="370" r:id="rId7"/>
    <p:sldId id="393" r:id="rId8"/>
    <p:sldId id="275" r:id="rId9"/>
    <p:sldId id="382" r:id="rId10"/>
    <p:sldId id="383" r:id="rId11"/>
    <p:sldId id="385" r:id="rId12"/>
    <p:sldId id="386" r:id="rId13"/>
    <p:sldId id="367" r:id="rId14"/>
    <p:sldId id="277" r:id="rId15"/>
    <p:sldId id="278" r:id="rId16"/>
    <p:sldId id="387" r:id="rId17"/>
    <p:sldId id="294" r:id="rId18"/>
    <p:sldId id="279" r:id="rId19"/>
    <p:sldId id="280" r:id="rId20"/>
    <p:sldId id="299" r:id="rId21"/>
    <p:sldId id="372" r:id="rId22"/>
    <p:sldId id="257" r:id="rId23"/>
    <p:sldId id="269" r:id="rId24"/>
    <p:sldId id="258" r:id="rId25"/>
    <p:sldId id="373" r:id="rId26"/>
    <p:sldId id="374" r:id="rId27"/>
    <p:sldId id="298" r:id="rId28"/>
    <p:sldId id="265" r:id="rId29"/>
    <p:sldId id="389" r:id="rId30"/>
    <p:sldId id="268" r:id="rId31"/>
    <p:sldId id="272" r:id="rId32"/>
    <p:sldId id="273" r:id="rId33"/>
    <p:sldId id="376" r:id="rId34"/>
    <p:sldId id="289" r:id="rId35"/>
    <p:sldId id="377" r:id="rId36"/>
    <p:sldId id="291" r:id="rId37"/>
    <p:sldId id="380" r:id="rId38"/>
    <p:sldId id="259" r:id="rId39"/>
    <p:sldId id="363" r:id="rId40"/>
    <p:sldId id="390" r:id="rId41"/>
    <p:sldId id="271" r:id="rId42"/>
    <p:sldId id="375" r:id="rId43"/>
    <p:sldId id="266" r:id="rId44"/>
    <p:sldId id="392" r:id="rId45"/>
    <p:sldId id="344" r:id="rId46"/>
    <p:sldId id="297" r:id="rId47"/>
    <p:sldId id="260" r:id="rId48"/>
    <p:sldId id="285" r:id="rId49"/>
    <p:sldId id="270" r:id="rId50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94"/>
    <p:restoredTop sz="77558"/>
  </p:normalViewPr>
  <p:slideViewPr>
    <p:cSldViewPr snapToGrid="0" snapToObjects="1">
      <p:cViewPr varScale="1">
        <p:scale>
          <a:sx n="71" d="100"/>
          <a:sy n="71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84C9-E7E9-1B44-A030-4A17DF4495AB}" type="datetimeFigureOut">
              <a:rPr lang="en-PL" smtClean="0"/>
              <a:t>4/21/22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27E8-7B82-4540-BC86-490B281DF2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849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947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315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81044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/wojciech12/talk_k8s_what_should_every_dev_know/tree/master/</a:t>
            </a:r>
            <a:r>
              <a:rPr lang="en-US" dirty="0" err="1"/>
              <a:t>notes_on_learning</a:t>
            </a:r>
            <a:r>
              <a:rPr lang="en-US" dirty="0"/>
              <a:t>/02_docker_bestpractises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22877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69117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dirty="0"/>
              <a:t>https://github.com/wojciech12/talk_what_I_would_every_dev_know/tree/master/01_app_deployment#steps-in-learning</a:t>
            </a:r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8829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dirty="0"/>
              <a:t>https://github.com/wojciech12/talk_what_I_would_every_dev_know/tree/master/01_app_deployment#steps-in-learning</a:t>
            </a:r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236064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conftest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5052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conftest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37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40859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46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567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42D62-604A-554F-A171-B75FA67BCE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3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2351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48363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5664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52975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06077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5066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27E8-7B82-4540-BC86-490B281DF2EB}" type="slidenum">
              <a:rPr lang="en-PL" smtClean="0"/>
              <a:t>25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2120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5FF-0F3D-1D44-BF7C-05C1747C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B85CC-FBF3-3C4B-BB4F-45A08CBD0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2D2-85B1-DF4F-A301-F80D36A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99A7-ED64-AD4B-B3AE-5A42D70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B89F-E24A-9048-98FA-B1493C7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581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CD98-9EF5-7746-8B77-CBCB8FA9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D5917-C696-A542-AE8A-121ED0BAE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3F99-7EEA-274A-A1CE-F056A5BC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0D0C-C901-F84E-AA67-B8CA4E2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469B-A784-F940-AE21-41097A6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3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DAEBB-7853-4D41-8623-872B1CA2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7D46-9C09-5D47-A378-650AED66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0C01-2F9D-7242-94ED-C345F4E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67D1-A13C-BE4F-A29D-C0D2BE7A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3845-B584-AE43-ADAD-0D2DB69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3371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8FD-C24E-4844-B559-06BC663A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579-3BC3-CD47-9AB0-BB7AA045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132C-8301-C04A-9B1A-23B08B31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B95-EB03-1849-83DC-0E403185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E3FE-6BBD-664F-B6A0-A2CED1F7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760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4119-32CF-F443-88A5-2B53565D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0EB9C-8441-7941-B2B4-61BF3648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041D-F9A7-FA4F-9E65-DEB61B1E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357-32A8-AE4F-945D-6DF7E69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145E-F1A2-CA4B-BE3D-493743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3B6-6510-0C4A-AD01-94892958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59AC-CCF3-D04A-BF29-6DA882A23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2A9E-48A8-A34C-B894-7FAD2A3F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05FF-1AAA-414C-9DC2-7CD9F499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1713-C656-DF48-854D-0C12904B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8A7EC-515B-5B4A-849F-EC95C3A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76C-DCBA-CB43-B712-BBF730D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79C3-D904-EC4F-90E5-8D553D9F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7F93-A870-1B42-A583-2B775E9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31AC-44B0-3544-9614-BA98967F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3CE7-3B59-A44F-9AEC-C9A0AD6A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59E0-CE0E-B544-8031-683AB08D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8CFEA-3BDF-7144-8278-FCE0FC2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1ABA-E9DD-4943-BFD7-E663D40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089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E40C-713A-E746-990D-3C42E29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AD0B3-8AFC-E740-A340-DE2750DF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E8F9-3487-8846-B1CD-2537CDC9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A77F-3A9A-AD41-A587-A1A4FD5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88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A6C9-A932-4543-BC5E-83F3F516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678D7-5615-7E4F-8ED7-340F30C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493E-037C-9745-A959-C9F50CF2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1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2130-D961-104C-94CC-6E94477C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061-0848-5043-AA65-43DA029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569A-CE67-AD4A-A468-573E3E20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AC72A-97B6-9443-9177-31906B3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73E-4740-454B-832F-BA93CF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BE550-30B9-3E49-A123-80B8D4A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647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5F7-9ADC-2943-9561-FBAC255F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7BCC-06E7-7647-97BE-97F5FA812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8BD4-41FE-1D44-940C-01C4139B8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1708-A03D-AB41-BF6D-F391F4EF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D640C-78DF-9945-8CBA-9122FB6E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6E9F-10F9-DB4A-8C1F-3982CB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E32B-0812-7A42-8C90-3CAE7E54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8C9C-7B30-2D4D-8D95-EF90CFF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A2B-E28C-EB40-A660-3A68FB03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D9A5-9256-5E4C-8AEB-3A79AD53812F}" type="datetimeFigureOut">
              <a:rPr lang="en-PL" smtClean="0"/>
              <a:t>4/21/22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682D-9EE7-D441-A070-21DE31B1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09A0-DF95-8341-A211-0D229D4F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798C-DE2C-454D-AAFF-3FF6ED8D62E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785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ometheus.io/docs/practices/namin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https://upload.wikimedia.org/wikipedia/commons/3/3a/OODA.Boyd.sv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hyperlink" Target="https://github.com/uber-go/zap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hyperlink" Target="https://github.com/sirupsen/logrus" TargetMode="External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6CA8-4492-7F42-A6EC-4CDAAF2B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06731"/>
            <a:ext cx="12318274" cy="25995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latin typeface="Work Sans" pitchFamily="2" charset="77"/>
              </a:rPr>
              <a:t>What should you know to start building Golang Services for Kubernetes?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0CC25-509C-F842-8190-9CFC390D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76625"/>
            <a:ext cx="9144000" cy="646386"/>
          </a:xfrm>
        </p:spPr>
        <p:txBody>
          <a:bodyPr>
            <a:normAutofit fontScale="92500" lnSpcReduction="10000"/>
          </a:bodyPr>
          <a:lstStyle/>
          <a:p>
            <a:r>
              <a:rPr lang="en-PL" dirty="0">
                <a:latin typeface="Work Sans" pitchFamily="2" charset="77"/>
              </a:rPr>
              <a:t>Wojciech Barczyński</a:t>
            </a:r>
            <a:br>
              <a:rPr lang="en-PL">
                <a:latin typeface="Work Sans" pitchFamily="2" charset="77"/>
              </a:rPr>
            </a:br>
            <a:r>
              <a:rPr lang="pl-PL" dirty="0">
                <a:latin typeface="Work Sans" pitchFamily="2" charset="77"/>
              </a:rPr>
              <a:t>VP of Engineering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0F7E9CB-1259-3A6C-7408-1F292EBCF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4561" y="6028214"/>
            <a:ext cx="2262878" cy="7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04BF-D190-C626-7E98-48733920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Observability -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C33B-932E-9C63-3E14-1E755F31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Work Sans" pitchFamily="2" charset="77"/>
              </a:rPr>
              <a:t>Pass the logger with Context</a:t>
            </a:r>
          </a:p>
          <a:p>
            <a:pPr>
              <a:lnSpc>
                <a:spcPct val="110000"/>
              </a:lnSpc>
            </a:pPr>
            <a:endParaRPr lang="en-US" dirty="0">
              <a:latin typeface="Work Sans" pitchFamily="2" charset="77"/>
            </a:endParaRPr>
          </a:p>
          <a:p>
            <a:pPr>
              <a:lnSpc>
                <a:spcPct val="110000"/>
              </a:lnSpc>
            </a:pPr>
            <a:endParaRPr lang="en-US" dirty="0">
              <a:latin typeface="Work Sans" pitchFamily="2" charset="77"/>
            </a:endParaRPr>
          </a:p>
          <a:p>
            <a:pPr>
              <a:lnSpc>
                <a:spcPct val="110000"/>
              </a:lnSpc>
            </a:pPr>
            <a:endParaRPr lang="en-US" dirty="0">
              <a:latin typeface="Work Sans" pitchFamily="2" charset="77"/>
            </a:endParaRPr>
          </a:p>
          <a:p>
            <a:pPr>
              <a:lnSpc>
                <a:spcPct val="11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latin typeface="Work Sans" pitchFamily="2" charset="77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Work Sans" pitchFamily="2" charset="77"/>
              </a:rPr>
              <a:t>Configurable with env variable - </a:t>
            </a:r>
            <a:r>
              <a:rPr lang="en-PL">
                <a:latin typeface="Consolas" panose="020B0609020204030204" pitchFamily="49" charset="0"/>
                <a:cs typeface="Consolas" panose="020B0609020204030204" pitchFamily="49" charset="0"/>
              </a:rPr>
              <a:t>LOG_LEVEL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D9FF118-1686-467E-D522-3BFA94B0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2" y="2599055"/>
            <a:ext cx="10761158" cy="21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1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Observability - monitoring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CBA11A-100B-6D41-9C4B-F0FA0AC6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53" y="5718306"/>
            <a:ext cx="4165600" cy="838200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223E3C7-FAC0-D1A0-F0AA-731BB66FD9F6}"/>
              </a:ext>
            </a:extLst>
          </p:cNvPr>
          <p:cNvGraphicFramePr>
            <a:graphicFrameLocks noGrp="1"/>
          </p:cNvGraphicFramePr>
          <p:nvPr/>
        </p:nvGraphicFramePr>
        <p:xfrm>
          <a:off x="553953" y="1690688"/>
          <a:ext cx="10915236" cy="189824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638412">
                  <a:extLst>
                    <a:ext uri="{9D8B030D-6E8A-4147-A177-3AD203B41FA5}">
                      <a16:colId xmlns:a16="http://schemas.microsoft.com/office/drawing/2014/main" val="3820908319"/>
                    </a:ext>
                  </a:extLst>
                </a:gridCol>
                <a:gridCol w="3638412">
                  <a:extLst>
                    <a:ext uri="{9D8B030D-6E8A-4147-A177-3AD203B41FA5}">
                      <a16:colId xmlns:a16="http://schemas.microsoft.com/office/drawing/2014/main" val="1354842211"/>
                    </a:ext>
                  </a:extLst>
                </a:gridCol>
                <a:gridCol w="3638412">
                  <a:extLst>
                    <a:ext uri="{9D8B030D-6E8A-4147-A177-3AD203B41FA5}">
                      <a16:colId xmlns:a16="http://schemas.microsoft.com/office/drawing/2014/main" val="2801810333"/>
                    </a:ext>
                  </a:extLst>
                </a:gridCol>
              </a:tblGrid>
              <a:tr h="508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0776"/>
                  </a:ext>
                </a:extLst>
              </a:tr>
              <a:tr h="1380083">
                <a:tc>
                  <a:txBody>
                    <a:bodyPr/>
                    <a:lstStyle/>
                    <a:p>
                      <a:r>
                        <a:rPr lang="en-US" sz="2800" dirty="0" err="1"/>
                        <a:t>traefik_requests_total</a:t>
                      </a:r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code="200", method="GET"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1161"/>
                  </a:ext>
                </a:extLst>
              </a:tr>
            </a:tbl>
          </a:graphicData>
        </a:graphic>
      </p:graphicFrame>
      <p:pic>
        <p:nvPicPr>
          <p:cNvPr id="1026" name="Picture 2" descr="Instrumenting Your App: Best Practices">
            <a:extLst>
              <a:ext uri="{FF2B5EF4-FFF2-40B4-BE49-F238E27FC236}">
                <a16:creationId xmlns:a16="http://schemas.microsoft.com/office/drawing/2014/main" id="{8C77591A-1F18-9CDF-5F50-1B49CF85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442" y="3788228"/>
            <a:ext cx="911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E01B-17CD-3F98-1DE9-7A2C5CC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Observability -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DF5A-1D1A-6D85-079B-1AEE652E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Use Prometheus Golang library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Monitor yourself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Monitor your dependencies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Check the best practices - </a:t>
            </a:r>
            <a:r>
              <a:rPr lang="en-US" dirty="0">
                <a:latin typeface="Work Sans" pitchFamily="2" charset="77"/>
                <a:hlinkClick r:id="rId2"/>
              </a:rPr>
              <a:t>https://prometheus.io/docs/practices/naming/</a:t>
            </a:r>
            <a:endParaRPr lang="en-US" dirty="0">
              <a:latin typeface="Work Sa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AAC252-1209-4E63-A5EB-F9ABC95634BC}"/>
              </a:ext>
            </a:extLst>
          </p:cNvPr>
          <p:cNvSpPr/>
          <p:nvPr/>
        </p:nvSpPr>
        <p:spPr>
          <a:xfrm>
            <a:off x="3196568" y="6311900"/>
            <a:ext cx="5015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prometheus.io</a:t>
            </a:r>
            <a:r>
              <a:rPr lang="en-US" dirty="0"/>
              <a:t>/docs/guides/go-application/</a:t>
            </a:r>
          </a:p>
        </p:txBody>
      </p:sp>
    </p:spTree>
    <p:extLst>
      <p:ext uri="{BB962C8B-B14F-4D97-AF65-F5344CB8AC3E}">
        <p14:creationId xmlns:p14="http://schemas.microsoft.com/office/powerpoint/2010/main" val="26833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Observability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97137" cy="37165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Annotate </a:t>
            </a:r>
            <a:br>
              <a:rPr lang="en-US" sz="3200" dirty="0">
                <a:latin typeface="Work Sans" pitchFamily="2" charset="77"/>
              </a:rPr>
            </a:br>
            <a:r>
              <a:rPr lang="en-US" sz="3200" dirty="0">
                <a:latin typeface="Work Sans" pitchFamily="2" charset="77"/>
              </a:rPr>
              <a:t>your service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CBA11A-100B-6D41-9C4B-F0FA0AC6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53" y="5718306"/>
            <a:ext cx="41656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FEA62-F93C-B744-8B45-83BF88041629}"/>
              </a:ext>
            </a:extLst>
          </p:cNvPr>
          <p:cNvSpPr txBox="1"/>
          <p:nvPr/>
        </p:nvSpPr>
        <p:spPr>
          <a:xfrm>
            <a:off x="6317326" y="1682296"/>
            <a:ext cx="6096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kind: Service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my-app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annotations: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/scrape: 'true'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/port:   '9090'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prometheus.io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/path: 'metrics/'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my-app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ports: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- port: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target_port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78F38-A49E-2A45-8125-EA4F81BC7FDC}"/>
              </a:ext>
            </a:extLst>
          </p:cNvPr>
          <p:cNvSpPr/>
          <p:nvPr/>
        </p:nvSpPr>
        <p:spPr>
          <a:xfrm>
            <a:off x="7472448" y="6391277"/>
            <a:ext cx="4621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/>
              <a:t>https://prometheus.io/docs/practices/naming/</a:t>
            </a:r>
          </a:p>
        </p:txBody>
      </p:sp>
    </p:spTree>
    <p:extLst>
      <p:ext uri="{BB962C8B-B14F-4D97-AF65-F5344CB8AC3E}">
        <p14:creationId xmlns:p14="http://schemas.microsoft.com/office/powerpoint/2010/main" val="19838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Observability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48554" cy="37165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Work Sans" pitchFamily="2" charset="77"/>
              </a:rPr>
              <a:t>RED </a:t>
            </a:r>
            <a:br>
              <a:rPr lang="en-US" sz="3200" dirty="0">
                <a:latin typeface="Work Sans" pitchFamily="2" charset="77"/>
              </a:rPr>
            </a:br>
            <a:r>
              <a:rPr lang="en-US" sz="3200" dirty="0">
                <a:latin typeface="Work Sans" pitchFamily="2" charset="77"/>
              </a:rPr>
              <a:t>– Rate Error Duration</a:t>
            </a:r>
          </a:p>
          <a:p>
            <a:pPr>
              <a:lnSpc>
                <a:spcPct val="100000"/>
              </a:lnSpc>
            </a:pPr>
            <a:endParaRPr lang="en-US" sz="3200" dirty="0">
              <a:latin typeface="Work Sans" pitchFamily="2" charset="77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latin typeface="Work Sans" pitchFamily="2" charset="77"/>
              </a:rPr>
              <a:t>USE </a:t>
            </a:r>
            <a:br>
              <a:rPr lang="en-US" sz="3200" dirty="0">
                <a:latin typeface="Work Sans" pitchFamily="2" charset="77"/>
              </a:rPr>
            </a:br>
            <a:r>
              <a:rPr lang="en-US" sz="3200" dirty="0">
                <a:latin typeface="Work Sans" pitchFamily="2" charset="77"/>
              </a:rPr>
              <a:t>– Utilization Saturation and Errors</a:t>
            </a:r>
          </a:p>
        </p:txBody>
      </p:sp>
    </p:spTree>
    <p:extLst>
      <p:ext uri="{BB962C8B-B14F-4D97-AF65-F5344CB8AC3E}">
        <p14:creationId xmlns:p14="http://schemas.microsoft.com/office/powerpoint/2010/main" val="61665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Work Sans" pitchFamily="2" charset="77"/>
              </a:rPr>
              <a:t>Cooperation with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Work Sans" pitchFamily="2" charset="77"/>
              </a:rPr>
              <a:t>Readiness probe 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 – are you ready to server traffic?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 – are my dependencies</a:t>
            </a:r>
            <a:br>
              <a:rPr lang="en-US">
                <a:latin typeface="Work Sans" pitchFamily="2" charset="77"/>
              </a:rPr>
            </a:br>
            <a:r>
              <a:rPr lang="en-US">
                <a:latin typeface="Work Sans" pitchFamily="2" charset="77"/>
              </a:rPr>
              <a:t>     responding?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</a:t>
            </a:r>
          </a:p>
          <a:p>
            <a:r>
              <a:rPr lang="en-US" b="1">
                <a:latin typeface="Work Sans" pitchFamily="2" charset="77"/>
              </a:rPr>
              <a:t>Liveness probe 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 – am I alive?</a:t>
            </a:r>
          </a:p>
          <a:p>
            <a:pPr marL="0" indent="0">
              <a:buNone/>
            </a:pPr>
            <a:r>
              <a:rPr lang="en-US">
                <a:latin typeface="Work Sans" pitchFamily="2" charset="77"/>
              </a:rPr>
              <a:t>  – did I hanged</a:t>
            </a:r>
          </a:p>
          <a:p>
            <a:pPr marL="0" indent="0">
              <a:buNone/>
            </a:pPr>
            <a:endParaRPr lang="en-US">
              <a:latin typeface="Work Sans" pitchFamily="2" charset="77"/>
            </a:endParaRPr>
          </a:p>
          <a:p>
            <a:pPr marL="0" indent="0">
              <a:buNone/>
            </a:pPr>
            <a:endParaRPr lang="en-US">
              <a:latin typeface="Work Sans" pitchFamily="2" charset="77"/>
            </a:endParaRPr>
          </a:p>
          <a:p>
            <a:pPr marL="457200" lvl="1" indent="0">
              <a:buNone/>
            </a:pPr>
            <a:endParaRPr lang="en-US">
              <a:latin typeface="Work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47C4A-D30B-6745-A279-AE4E47900EC9}"/>
              </a:ext>
            </a:extLst>
          </p:cNvPr>
          <p:cNvSpPr txBox="1"/>
          <p:nvPr/>
        </p:nvSpPr>
        <p:spPr>
          <a:xfrm>
            <a:off x="7636143" y="1690688"/>
            <a:ext cx="6096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readinessProbe: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httpGet: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path: /ready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port: 8090</a:t>
            </a:r>
          </a:p>
          <a:p>
            <a:endParaRPr 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livenessProbe: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httpGet: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path: /healthz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port: 8090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initialDelaySeconds: 5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periodSeconds: 5</a:t>
            </a:r>
          </a:p>
          <a:p>
            <a:endParaRPr 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5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ork Sans" pitchFamily="2" charset="77"/>
              </a:rPr>
              <a:t>Cooperation with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>
                <a:latin typeface="Work Sans" pitchFamily="2" charset="77"/>
              </a:rPr>
              <a:t>Readiness probe 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 – are you ready to server traffic?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 – are my dependencies</a:t>
            </a:r>
            <a:br>
              <a:rPr lang="en-GB">
                <a:latin typeface="Work Sans" pitchFamily="2" charset="77"/>
              </a:rPr>
            </a:br>
            <a:r>
              <a:rPr lang="en-GB">
                <a:latin typeface="Work Sans" pitchFamily="2" charset="77"/>
              </a:rPr>
              <a:t>     responding?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</a:t>
            </a:r>
          </a:p>
          <a:p>
            <a:r>
              <a:rPr lang="en-GB" b="1">
                <a:latin typeface="Work Sans" pitchFamily="2" charset="77"/>
              </a:rPr>
              <a:t>Liveness probe 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 – am I alive?</a:t>
            </a:r>
          </a:p>
          <a:p>
            <a:pPr marL="0" indent="0">
              <a:buNone/>
            </a:pPr>
            <a:r>
              <a:rPr lang="en-GB">
                <a:latin typeface="Work Sans" pitchFamily="2" charset="77"/>
              </a:rPr>
              <a:t>  – did I hanged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47C4A-D30B-6745-A279-AE4E47900EC9}"/>
              </a:ext>
            </a:extLst>
          </p:cNvPr>
          <p:cNvSpPr txBox="1"/>
          <p:nvPr/>
        </p:nvSpPr>
        <p:spPr>
          <a:xfrm>
            <a:off x="7636143" y="1690688"/>
            <a:ext cx="6096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readinessProbe: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httpGet: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  path: /ready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  port: 8090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livenessProbe: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httpGet: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  path: /healthz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  port: 8090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initialDelaySeconds: 5</a:t>
            </a:r>
          </a:p>
          <a:p>
            <a:r>
              <a:rPr lang="en-GB" sz="2400">
                <a:latin typeface="Consolas" panose="020B0609020204030204" pitchFamily="49" charset="0"/>
                <a:cs typeface="Consolas" panose="020B0609020204030204" pitchFamily="49" charset="0"/>
              </a:rPr>
              <a:t>  periodSeconds: 5</a:t>
            </a:r>
          </a:p>
          <a:p>
            <a:endParaRPr lang="en-GB" sz="2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C4479C-9E69-F707-E43D-5B2FAAD11406}"/>
              </a:ext>
            </a:extLst>
          </p:cNvPr>
          <p:cNvSpPr/>
          <p:nvPr/>
        </p:nvSpPr>
        <p:spPr>
          <a:xfrm>
            <a:off x="2650026" y="5097304"/>
            <a:ext cx="6688666" cy="1697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 with Liveness. </a:t>
            </a:r>
          </a:p>
        </p:txBody>
      </p:sp>
    </p:spTree>
    <p:extLst>
      <p:ext uri="{BB962C8B-B14F-4D97-AF65-F5344CB8AC3E}">
        <p14:creationId xmlns:p14="http://schemas.microsoft.com/office/powerpoint/2010/main" val="117816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DB5B-4E83-4848-BFF2-700D94AA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ork Sans" pitchFamily="2" charset="77"/>
              </a:rPr>
              <a:t>Cooperation with K8S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576-23C1-3345-A712-A673335E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Work Sans" pitchFamily="2" charset="77"/>
              </a:rPr>
              <a:t>When the probe fails:</a:t>
            </a:r>
          </a:p>
          <a:p>
            <a:pPr marL="0" indent="0">
              <a:buNone/>
            </a:pPr>
            <a:endParaRPr lang="en-GB" dirty="0">
              <a:latin typeface="Work Sans" pitchFamily="2" charset="77"/>
            </a:endParaRPr>
          </a:p>
          <a:p>
            <a:r>
              <a:rPr lang="en-GB" b="1" dirty="0">
                <a:latin typeface="Work Sans" pitchFamily="2" charset="77"/>
              </a:rPr>
              <a:t>Readiness probe </a:t>
            </a:r>
          </a:p>
          <a:p>
            <a:pPr marL="0" indent="0">
              <a:buNone/>
            </a:pPr>
            <a:r>
              <a:rPr lang="en-GB" b="1" dirty="0">
                <a:latin typeface="Work Sans" pitchFamily="2" charset="77"/>
              </a:rPr>
              <a:t>  </a:t>
            </a:r>
            <a:r>
              <a:rPr lang="en-GB" dirty="0">
                <a:latin typeface="Work Sans" pitchFamily="2" charset="77"/>
              </a:rPr>
              <a:t>– Kubernetes stops (eventually) </a:t>
            </a:r>
            <a:br>
              <a:rPr lang="en-GB" dirty="0">
                <a:latin typeface="Work Sans" pitchFamily="2" charset="77"/>
              </a:rPr>
            </a:br>
            <a:r>
              <a:rPr lang="en-GB" dirty="0">
                <a:latin typeface="Work Sans" pitchFamily="2" charset="77"/>
              </a:rPr>
              <a:t>     sending requests</a:t>
            </a:r>
          </a:p>
          <a:p>
            <a:endParaRPr lang="en-GB" b="1" dirty="0">
              <a:latin typeface="Work Sans" pitchFamily="2" charset="77"/>
            </a:endParaRPr>
          </a:p>
          <a:p>
            <a:r>
              <a:rPr lang="en-GB" b="1" dirty="0">
                <a:latin typeface="Work Sans" pitchFamily="2" charset="77"/>
              </a:rPr>
              <a:t>Liveness probe </a:t>
            </a:r>
            <a:br>
              <a:rPr lang="en-GB" b="1" dirty="0">
                <a:latin typeface="Work Sans" pitchFamily="2" charset="77"/>
              </a:rPr>
            </a:br>
            <a:r>
              <a:rPr lang="en-GB" dirty="0">
                <a:latin typeface="Work Sans" pitchFamily="2" charset="77"/>
              </a:rPr>
              <a:t>– Kubernetes SIGTERM followed by SIGKILL</a:t>
            </a:r>
          </a:p>
        </p:txBody>
      </p:sp>
    </p:spTree>
    <p:extLst>
      <p:ext uri="{BB962C8B-B14F-4D97-AF65-F5344CB8AC3E}">
        <p14:creationId xmlns:p14="http://schemas.microsoft.com/office/powerpoint/2010/main" val="32142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76F9-1E09-BA4F-923C-D676028C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K8S stops your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31C4C-6C0C-7F43-842F-B125983D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Kubernetes sends SIGTERM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App should handle it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and set the readiness probe to not ready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Kubernetes stops sending requests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App should shutdown gracefully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A60B4D-DEF7-1144-A050-8C5D7849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69" y="4503818"/>
            <a:ext cx="11477861" cy="23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23C-05CB-8B4A-9F23-3526B9A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QoS – why k8s migrated my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0DBB-93E4-6B49-8DA0-2EDE6B99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QoS:</a:t>
            </a:r>
          </a:p>
          <a:p>
            <a:r>
              <a:rPr lang="en-US"/>
              <a:t>Guaranteed</a:t>
            </a:r>
          </a:p>
          <a:p>
            <a:r>
              <a:rPr lang="en-US"/>
              <a:t>Burstable</a:t>
            </a:r>
          </a:p>
          <a:p>
            <a:r>
              <a:rPr lang="en-US"/>
              <a:t>Best Effort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A9BD9-79D1-274F-869F-3A7BA25A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14" y="1393709"/>
            <a:ext cx="3994306" cy="52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E294-41F7-BA45-9440-147C7AAF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Work Sans" pitchFamily="2" charset="77"/>
              </a:rPr>
              <a:t>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VP of Engineering at </a:t>
            </a:r>
            <a:r>
              <a:rPr lang="en-US" sz="3600" dirty="0" err="1"/>
              <a:t>Spacelift.io</a:t>
            </a:r>
            <a:endParaRPr lang="en-US" sz="3600" dirty="0"/>
          </a:p>
          <a:p>
            <a:r>
              <a:rPr lang="en-US" sz="3600" dirty="0"/>
              <a:t>Golang Developer - a bit less time for it recently</a:t>
            </a:r>
          </a:p>
          <a:p>
            <a:r>
              <a:rPr lang="en-US" sz="3600" dirty="0"/>
              <a:t>System Engineer</a:t>
            </a:r>
          </a:p>
        </p:txBody>
      </p:sp>
    </p:spTree>
    <p:extLst>
      <p:ext uri="{BB962C8B-B14F-4D97-AF65-F5344CB8AC3E}">
        <p14:creationId xmlns:p14="http://schemas.microsoft.com/office/powerpoint/2010/main" val="126450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19E74-4C6D-5B41-9BD4-EB86DEE2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272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A023C-05CB-8B4A-9F23-3526B9AD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Smoke test </a:t>
            </a:r>
            <a:br>
              <a:rPr lang="en-US" sz="4800"/>
            </a:br>
            <a:r>
              <a:rPr lang="en-US" sz="4800"/>
              <a:t>&amp; Readiness</a:t>
            </a:r>
            <a:br>
              <a:rPr lang="en-US" sz="4800"/>
            </a:br>
            <a:r>
              <a:rPr lang="en-US" sz="4800"/>
              <a:t>/Liveness probes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0DBB-93E4-6B49-8DA0-2EDE6B99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Does my app work?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76C710-2E35-DA4F-9F34-5F4DF232E74B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965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8A644B-12E1-E7D0-5B15-17ACB1FC6A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E78DFC-FEC6-5B39-2664-8C8FF639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Work Sans" pitchFamily="2" charset="77"/>
              </a:rPr>
              <a:t>How to choose the tech?</a:t>
            </a:r>
          </a:p>
        </p:txBody>
      </p:sp>
    </p:spTree>
    <p:extLst>
      <p:ext uri="{BB962C8B-B14F-4D97-AF65-F5344CB8AC3E}">
        <p14:creationId xmlns:p14="http://schemas.microsoft.com/office/powerpoint/2010/main" val="305237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High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600" dirty="0">
                <a:latin typeface="Work Sans" pitchFamily="2" charset="77"/>
              </a:rPr>
              <a:t>Lead Time</a:t>
            </a:r>
          </a:p>
          <a:p>
            <a:r>
              <a:rPr lang="en-PL" sz="3600" dirty="0">
                <a:latin typeface="Work Sans" pitchFamily="2" charset="77"/>
              </a:rPr>
              <a:t>Deployment frequency</a:t>
            </a:r>
          </a:p>
          <a:p>
            <a:r>
              <a:rPr lang="en-PL" sz="3600" dirty="0">
                <a:latin typeface="Work Sans" pitchFamily="2" charset="77"/>
              </a:rPr>
              <a:t>Mean time to Recovery</a:t>
            </a:r>
          </a:p>
          <a:p>
            <a:r>
              <a:rPr lang="en-PL" sz="3600">
                <a:latin typeface="Work Sans" pitchFamily="2" charset="77"/>
              </a:rPr>
              <a:t>Change Fail Percent</a:t>
            </a:r>
            <a:endParaRPr lang="en-PL" sz="3600" dirty="0">
              <a:latin typeface="Work Sa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4C1F-3039-0E45-B569-B0615576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>
                <a:latin typeface="Work Sans" pitchFamily="2" charset="77"/>
              </a:rPr>
              <a:t>High performa</a:t>
            </a:r>
            <a:r>
              <a:rPr lang="pl-PL" dirty="0">
                <a:latin typeface="Work Sans" pitchFamily="2" charset="77"/>
              </a:rPr>
              <a:t>n</a:t>
            </a:r>
            <a:r>
              <a:rPr lang="en-PL">
                <a:latin typeface="Work Sans" pitchFamily="2" charset="77"/>
              </a:rPr>
              <a:t>ce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A9C-ED9E-3042-9DFF-0C2A9F6D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645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Commercial success</a:t>
            </a:r>
          </a:p>
          <a:p>
            <a:r>
              <a:rPr lang="en-US" sz="3600" dirty="0">
                <a:latin typeface="Work Sans" pitchFamily="2" charset="77"/>
              </a:rPr>
              <a:t>…</a:t>
            </a:r>
          </a:p>
          <a:p>
            <a:r>
              <a:rPr lang="en-US" sz="3600" dirty="0">
                <a:latin typeface="Work Sans" pitchFamily="2" charset="77"/>
              </a:rPr>
              <a:t>Satisfaction of the employees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B8D5-F041-F22D-3811-B0CD243E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3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E294-41F7-BA45-9440-147C7AAF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PL" sz="3600"/>
              <a:t>Lead time</a:t>
            </a:r>
            <a:br>
              <a:rPr lang="pl-PL" sz="3600" dirty="0"/>
            </a:br>
            <a:endParaRPr lang="pl-PL" sz="3600" dirty="0"/>
          </a:p>
          <a:p>
            <a:r>
              <a:rPr lang="en-PL" sz="3600"/>
              <a:t>Deployment frequency</a:t>
            </a:r>
            <a:endParaRPr lang="en-PL" sz="36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3B4975-99B8-194F-B6BC-F46E1FA3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4253" y="576350"/>
            <a:ext cx="1232957" cy="11965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2FEA9E-1BB9-ED4B-A0D8-57FC87912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2209" y="4924824"/>
            <a:ext cx="1097046" cy="16304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162C76-2444-9E6E-89C3-B3F925A99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5675" y="2920004"/>
            <a:ext cx="1790114" cy="1790114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EC13E19B-2728-ED08-DAD7-C4207B1378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4777" y="1908258"/>
            <a:ext cx="2580543" cy="8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4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Black (Blue) Box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r>
              <a:rPr lang="en-US" sz="3600" dirty="0">
                <a:latin typeface="Work Sans" pitchFamily="2" charset="77"/>
              </a:rPr>
              <a:t>Almost invisible </a:t>
            </a:r>
            <a:br>
              <a:rPr lang="en-US" sz="3600" dirty="0">
                <a:latin typeface="Work Sans" pitchFamily="2" charset="77"/>
              </a:rPr>
            </a:br>
            <a:r>
              <a:rPr lang="en-US" sz="3600" dirty="0">
                <a:latin typeface="Work Sans" pitchFamily="2" charset="77"/>
              </a:rPr>
              <a:t>infrastructure</a:t>
            </a:r>
            <a:br>
              <a:rPr lang="en-US" sz="3600" dirty="0">
                <a:latin typeface="Work Sans" pitchFamily="2" charset="77"/>
              </a:rPr>
            </a:br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Developer </a:t>
            </a:r>
            <a:br>
              <a:rPr lang="en-US" sz="3600" dirty="0">
                <a:latin typeface="Work Sans" pitchFamily="2" charset="77"/>
              </a:rPr>
            </a:br>
            <a:r>
              <a:rPr lang="en-US" sz="3600" dirty="0">
                <a:latin typeface="Work Sans" pitchFamily="2" charset="77"/>
              </a:rPr>
              <a:t>in the driving seat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6BC2C-F5C7-E45B-9CEE-E55ABD947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4D97B1-7BF7-2171-3DB2-3C36EAE735C1}"/>
              </a:ext>
            </a:extLst>
          </p:cNvPr>
          <p:cNvSpPr/>
          <p:nvPr/>
        </p:nvSpPr>
        <p:spPr>
          <a:xfrm>
            <a:off x="7154993" y="6292334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/>
              <a:t>https://en.wikipedia.org/wiki/File:Dr_Who_(316350537).jpg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815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076E5676-E8EA-68FC-587C-CC6F17A3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" r="14575"/>
          <a:stretch/>
        </p:blipFill>
        <p:spPr>
          <a:xfrm>
            <a:off x="6090613" y="267528"/>
            <a:ext cx="6770915" cy="614791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075-9736-AA4C-BD4A-D6F718B2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ork Sans" pitchFamily="2" charset="77"/>
              </a:rPr>
              <a:t>Common language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Artifacts</a:t>
            </a:r>
          </a:p>
          <a:p>
            <a:endParaRPr lang="en-US" sz="3600" dirty="0">
              <a:latin typeface="Work Sans" pitchFamily="2" charset="77"/>
            </a:endParaRPr>
          </a:p>
          <a:p>
            <a:r>
              <a:rPr lang="en-US" sz="3600" dirty="0">
                <a:latin typeface="Work Sans" pitchFamily="2" charset="77"/>
              </a:rPr>
              <a:t>Platform</a:t>
            </a:r>
          </a:p>
          <a:p>
            <a:pPr marL="0" indent="0">
              <a:buNone/>
            </a:pPr>
            <a:r>
              <a:rPr lang="en-US" sz="3600" dirty="0">
                <a:latin typeface="Work Sans" pitchFamily="2" charset="77"/>
              </a:rPr>
              <a:t> </a:t>
            </a:r>
          </a:p>
          <a:p>
            <a:endParaRPr lang="en-US" sz="3600" dirty="0">
              <a:latin typeface="Work Sans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8A376-6697-3204-577B-CD0EC05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Work Sans" pitchFamily="2" charset="77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67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C59F-D281-8E49-AA25-0E9CC4E4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Work Sans" pitchFamily="2" charset="77"/>
              </a:rPr>
              <a:t>The way of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5365-E00D-1D4C-9482-55AD0B224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21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F71-8B67-104A-90A5-966AEE9E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pl-PL" sz="3600">
                <a:latin typeface="Work Sans" pitchFamily="2" charset="77"/>
              </a:rPr>
              <a:t>In iterations</a:t>
            </a:r>
          </a:p>
          <a:p>
            <a:r>
              <a:rPr lang="en-US" sz="3600">
                <a:latin typeface="Work Sans" pitchFamily="2" charset="77"/>
              </a:rPr>
              <a:t>Learn-as-you-go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7ACEA-3130-F649-A6AF-1C3264E2DBF4}"/>
              </a:ext>
            </a:extLst>
          </p:cNvPr>
          <p:cNvSpPr/>
          <p:nvPr/>
        </p:nvSpPr>
        <p:spPr>
          <a:xfrm>
            <a:off x="838200" y="6144334"/>
            <a:ext cx="26324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bruno_brujah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44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CDAC-5E43-3546-97D7-A2AAD96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3E0E7B-5A79-B04C-B838-E0D05A54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095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Use linters, for example, </a:t>
            </a:r>
            <a:r>
              <a:rPr lang="en-US" dirty="0" err="1">
                <a:latin typeface="Work Sans" pitchFamily="2" charset="77"/>
              </a:rPr>
              <a:t>hadolint</a:t>
            </a:r>
            <a:endParaRPr lang="en-US" dirty="0">
              <a:latin typeface="Work Sans" pitchFamily="2" charset="77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Reduce size and numbers of layers: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.</a:t>
            </a:r>
            <a:r>
              <a:rPr lang="en-US" dirty="0" err="1">
                <a:latin typeface="Work Sans" pitchFamily="2" charset="77"/>
              </a:rPr>
              <a:t>dockerignore</a:t>
            </a:r>
            <a:r>
              <a:rPr lang="en-US" dirty="0">
                <a:latin typeface="Work Sans" pitchFamily="2" charset="77"/>
              </a:rPr>
              <a:t> &amp;&amp; multi-stage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2E8D4-BCDC-794C-A612-BA0089E2C9A3}"/>
              </a:ext>
            </a:extLst>
          </p:cNvPr>
          <p:cNvSpPr txBox="1"/>
          <p:nvPr/>
        </p:nvSpPr>
        <p:spPr>
          <a:xfrm>
            <a:off x="1277005" y="3592619"/>
            <a:ext cx="9637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RUN apt-get -y update \</a:t>
            </a:r>
          </a:p>
          <a:p>
            <a:r>
              <a:rPr lang="en-US" sz="2800" dirty="0"/>
              <a:t>         &amp;&amp; apt-get install –y vim –no-install-recommended \</a:t>
            </a:r>
          </a:p>
          <a:p>
            <a:r>
              <a:rPr lang="en-US" sz="2800" dirty="0"/>
              <a:t>         &amp;&amp; rm –rf /var/lib/apt/lists/*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26325E-3D72-CB4C-A7A7-27E0E851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199" y="-204217"/>
            <a:ext cx="2455801" cy="24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CBE74C-7A06-C04C-2C58-46A64F2D2ABF}"/>
              </a:ext>
            </a:extLst>
          </p:cNvPr>
          <p:cNvSpPr/>
          <p:nvPr/>
        </p:nvSpPr>
        <p:spPr>
          <a:xfrm>
            <a:off x="115388" y="6349155"/>
            <a:ext cx="11961223" cy="287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/wojciech12/talk_k8s_what_should_every_dev_know/tree/master/</a:t>
            </a:r>
            <a:r>
              <a:rPr lang="en-US" sz="1200" dirty="0" err="1"/>
              <a:t>notes_on_learning</a:t>
            </a:r>
            <a:r>
              <a:rPr lang="en-US" sz="1200" dirty="0"/>
              <a:t>/02_docker_bestpractises</a:t>
            </a:r>
          </a:p>
        </p:txBody>
      </p:sp>
    </p:spTree>
    <p:extLst>
      <p:ext uri="{BB962C8B-B14F-4D97-AF65-F5344CB8AC3E}">
        <p14:creationId xmlns:p14="http://schemas.microsoft.com/office/powerpoint/2010/main" val="25731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CDAC-5E43-3546-97D7-A2AAD96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70CF4-0DF9-C742-8D50-0C7958122A8A}"/>
              </a:ext>
            </a:extLst>
          </p:cNvPr>
          <p:cNvSpPr txBox="1">
            <a:spLocks/>
          </p:cNvSpPr>
          <p:nvPr/>
        </p:nvSpPr>
        <p:spPr>
          <a:xfrm>
            <a:off x="838200" y="1915449"/>
            <a:ext cx="10515600" cy="1810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Work Sans" pitchFamily="2" charset="77"/>
              </a:rPr>
              <a:t>3. Do not leave secrets in your Docker</a:t>
            </a:r>
          </a:p>
          <a:p>
            <a:pPr marL="0" indent="0">
              <a:buNone/>
            </a:pPr>
            <a:r>
              <a:rPr lang="en-US" dirty="0">
                <a:latin typeface="Work Sans" pitchFamily="2" charset="77"/>
              </a:rPr>
              <a:t>4. Use </a:t>
            </a:r>
            <a:r>
              <a:rPr lang="en-US" dirty="0" err="1">
                <a:latin typeface="Work Sans" pitchFamily="2" charset="77"/>
              </a:rPr>
              <a:t>trivy</a:t>
            </a:r>
            <a:r>
              <a:rPr lang="en-US" dirty="0">
                <a:latin typeface="Work Sans" pitchFamily="2" charset="77"/>
              </a:rPr>
              <a:t> to scan your Docker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26325E-3D72-CB4C-A7A7-27E0E851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199" y="-204217"/>
            <a:ext cx="2455801" cy="24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CFF4A-B2CA-72AB-5342-EB4700D1B768}"/>
              </a:ext>
            </a:extLst>
          </p:cNvPr>
          <p:cNvSpPr/>
          <p:nvPr/>
        </p:nvSpPr>
        <p:spPr>
          <a:xfrm>
            <a:off x="115388" y="6349155"/>
            <a:ext cx="11961223" cy="287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/wojciech12/talk_k8s_what_should_every_dev_know/tree/master/</a:t>
            </a:r>
            <a:r>
              <a:rPr lang="en-US" sz="1200" dirty="0" err="1"/>
              <a:t>notes_on_learning</a:t>
            </a:r>
            <a:r>
              <a:rPr lang="en-US" sz="1200" dirty="0"/>
              <a:t>/02_docker_bestpractises</a:t>
            </a:r>
          </a:p>
        </p:txBody>
      </p:sp>
    </p:spTree>
    <p:extLst>
      <p:ext uri="{BB962C8B-B14F-4D97-AF65-F5344CB8AC3E}">
        <p14:creationId xmlns:p14="http://schemas.microsoft.com/office/powerpoint/2010/main" val="113361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A745-6128-D647-B03F-CB215E19A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0" b="1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4055729"/>
            <a:ext cx="9949813" cy="1325563"/>
          </a:xfrm>
          <a:solidFill>
            <a:schemeClr val="tx1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 free lunch - application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way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smarter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(12factorapps, metrics, coordination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6C806-CEAD-0B40-99FF-198A07FFBAFE}"/>
              </a:ext>
            </a:extLst>
          </p:cNvPr>
          <p:cNvSpPr/>
          <p:nvPr/>
        </p:nvSpPr>
        <p:spPr>
          <a:xfrm>
            <a:off x="7289761" y="6488668"/>
            <a:ext cx="490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/photos/160866001@N07/</a:t>
            </a:r>
          </a:p>
        </p:txBody>
      </p:sp>
    </p:spTree>
    <p:extLst>
      <p:ext uri="{BB962C8B-B14F-4D97-AF65-F5344CB8AC3E}">
        <p14:creationId xmlns:p14="http://schemas.microsoft.com/office/powerpoint/2010/main" val="319593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Work Sans" pitchFamily="2" charset="77"/>
              </a:rPr>
              <a:t>Manifest generation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Work Sans" pitchFamily="2" charset="77"/>
              </a:rPr>
              <a:t>Helm as a templating engine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dirty="0">
              <a:latin typeface="Work Sans" pitchFamily="2" charset="77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Work Sans" pitchFamily="2" charset="77"/>
              </a:rPr>
              <a:t>Apply the manifest with your CI/CD pipeline</a:t>
            </a:r>
            <a:br>
              <a:rPr lang="en-US" dirty="0">
                <a:latin typeface="Work Sans" pitchFamily="2" charset="77"/>
              </a:rPr>
            </a:br>
            <a:endParaRPr lang="en-US" dirty="0">
              <a:latin typeface="Work Sans" pitchFamily="2" charset="77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Work Sans" pitchFamily="2" charset="77"/>
              </a:rPr>
              <a:t>Manual secret creation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go with </a:t>
            </a:r>
            <a:br>
              <a:rPr lang="en-US" dirty="0">
                <a:latin typeface="Work Sans" pitchFamily="2" charset="77"/>
              </a:rPr>
            </a:br>
            <a:r>
              <a:rPr lang="en-US" sz="2600" dirty="0">
                <a:latin typeface="Work Sans" pitchFamily="2" charset="77"/>
              </a:rPr>
              <a:t>secrets-store-csi-driver.sigs.k8s.io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E774C8-F556-D6FF-2BB1-C48F5649A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1920" y="429597"/>
            <a:ext cx="1328560" cy="13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Manifest generation v1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/>
              <a:t>Keep templating to minimal </a:t>
            </a:r>
            <a:br>
              <a:rPr lang="en-US" dirty="0"/>
            </a:br>
            <a:r>
              <a:rPr lang="en-US" dirty="0"/>
              <a:t>YAGNI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dirty="0"/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/>
              <a:t>Generated K8S manifests apply </a:t>
            </a:r>
            <a:br>
              <a:rPr lang="en-US" dirty="0"/>
            </a:br>
            <a:r>
              <a:rPr lang="en-US" dirty="0"/>
              <a:t>on the Kubernetes cluster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dirty="0"/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/>
              <a:t>(alternative) use a transitive repo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9D5382-B7E1-4546-83AA-5EB69E3BCF74}"/>
              </a:ext>
            </a:extLst>
          </p:cNvPr>
          <p:cNvSpPr/>
          <p:nvPr/>
        </p:nvSpPr>
        <p:spPr>
          <a:xfrm>
            <a:off x="0" y="6123544"/>
            <a:ext cx="12192000" cy="304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L" sz="1400" dirty="0">
                <a:latin typeface="Work Sans" pitchFamily="2" charset="77"/>
              </a:rPr>
              <a:t>https://github.com/wojciech12/talk_what_I_would_every_dev_know/tree/master/01_app_deployment#steps-in-learning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464B9C-8BE8-A7B2-244A-8034D6CB1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920" y="429597"/>
            <a:ext cx="1328560" cy="13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6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Manifest generation </a:t>
            </a:r>
            <a:r>
              <a:rPr lang="pl-PL" dirty="0">
                <a:latin typeface="Work Sans" pitchFamily="2" charset="77"/>
              </a:rPr>
              <a:t>v2+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Choose your adventure: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Better secret management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Work Sans" pitchFamily="2" charset="77"/>
              </a:rPr>
              <a:t>ArgoCD</a:t>
            </a:r>
            <a:r>
              <a:rPr lang="en-US" dirty="0">
                <a:latin typeface="Work Sans" pitchFamily="2" charset="77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Deployment strategies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Dev env on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99DC73-3F32-A17F-ADFE-0401CD49A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7677" y="365125"/>
            <a:ext cx="1097046" cy="16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E45-3B88-A14D-ADA8-C24584DC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Manifest generation </a:t>
            </a:r>
            <a:r>
              <a:rPr lang="pl-PL" dirty="0">
                <a:latin typeface="Work Sans" pitchFamily="2" charset="77"/>
              </a:rPr>
              <a:t>v2+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8558-8E4B-4645-B7EF-3AA4BFE7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9042" cy="38184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What is a K8S without infrastructure?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Work Sans" pitchFamily="2" charset="77"/>
              </a:rPr>
              <a:t>Next - opening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Infrastructure-as-a-Code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081B-E76F-5E40-B809-A28AF43F9BC6}"/>
              </a:ext>
            </a:extLst>
          </p:cNvPr>
          <p:cNvSpPr txBox="1"/>
          <p:nvPr/>
        </p:nvSpPr>
        <p:spPr>
          <a:xfrm>
            <a:off x="7601607" y="1944414"/>
            <a:ext cx="37521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deployment_v1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values_dev.yaml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values_prod.yaml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values_staging.yaml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4BAE327-886B-EE08-A999-060C04A98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912" y="325772"/>
            <a:ext cx="1530808" cy="1618642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370A3831-B181-5B84-9032-DA4FC9F5A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173" y="5368239"/>
            <a:ext cx="1124636" cy="11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79D4AB-2256-BF1C-D16B-D580003BA2D7}"/>
              </a:ext>
            </a:extLst>
          </p:cNvPr>
          <p:cNvSpPr/>
          <p:nvPr/>
        </p:nvSpPr>
        <p:spPr>
          <a:xfrm>
            <a:off x="8030173" y="6492875"/>
            <a:ext cx="112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AWS CDK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64F96-2098-D0C9-27E8-D15D223EA7F3}"/>
              </a:ext>
            </a:extLst>
          </p:cNvPr>
          <p:cNvSpPr/>
          <p:nvPr/>
        </p:nvSpPr>
        <p:spPr>
          <a:xfrm>
            <a:off x="9864676" y="5592003"/>
            <a:ext cx="1489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Work Sans" pitchFamily="2" charset="77"/>
                <a:cs typeface="Arial" panose="020B0604020202020204" pitchFamily="34" charset="0"/>
              </a:rPr>
              <a:t>Kubernetes operators</a:t>
            </a:r>
            <a:endParaRPr lang="en-US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945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Generator or </a:t>
            </a:r>
            <a:r>
              <a:rPr lang="en-US" dirty="0" err="1">
                <a:latin typeface="Work Sans" pitchFamily="2" charset="77"/>
              </a:rPr>
              <a:t>copy&amp;paste</a:t>
            </a:r>
            <a:r>
              <a:rPr lang="en-US" dirty="0">
                <a:latin typeface="Work Sans" pitchFamily="2" charset="77"/>
              </a:rPr>
              <a:t>: </a:t>
            </a:r>
            <a:br>
              <a:rPr lang="en-US" dirty="0">
                <a:latin typeface="Work Sans" pitchFamily="2" charset="77"/>
              </a:rPr>
            </a:br>
            <a:r>
              <a:rPr lang="en-US" dirty="0" err="1">
                <a:latin typeface="Work Sans" pitchFamily="2" charset="77"/>
              </a:rPr>
              <a:t>Makefile</a:t>
            </a:r>
            <a:r>
              <a:rPr lang="en-US" dirty="0">
                <a:latin typeface="Work Sans" pitchFamily="2" charset="77"/>
              </a:rPr>
              <a:t>, </a:t>
            </a:r>
            <a:r>
              <a:rPr lang="en-US" dirty="0" err="1">
                <a:latin typeface="Work Sans" pitchFamily="2" charset="77"/>
              </a:rPr>
              <a:t>ci.yaml</a:t>
            </a:r>
            <a:r>
              <a:rPr lang="en-US" dirty="0">
                <a:latin typeface="Work Sans" pitchFamily="2" charset="77"/>
              </a:rPr>
              <a:t>, </a:t>
            </a:r>
            <a:br>
              <a:rPr lang="en-US" dirty="0">
                <a:latin typeface="Work Sans" pitchFamily="2" charset="77"/>
              </a:rPr>
            </a:br>
            <a:r>
              <a:rPr lang="en-US" dirty="0" err="1">
                <a:latin typeface="Work Sans" pitchFamily="2" charset="77"/>
              </a:rPr>
              <a:t>Dockerfile</a:t>
            </a:r>
            <a:r>
              <a:rPr lang="en-US" dirty="0">
                <a:latin typeface="Work Sans" pitchFamily="2" charset="77"/>
              </a:rPr>
              <a:t>, helm, …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Modify few things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Ready &amp; Go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D8B-E692-EE4C-AF52-E626D976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Conventions over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9B0-A015-AB44-B0AC-BFB63648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Work Sans" pitchFamily="2" charset="77"/>
              </a:rPr>
              <a:t>New repository: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want people to change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generated code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Work Sans" pitchFamily="2" charset="77"/>
              </a:rPr>
              <a:t>We just ask for keeping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the common conventions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519A11AC-5124-074C-A411-3B5B21D78A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8650" y="2057861"/>
            <a:ext cx="4735150" cy="335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3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v1.5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Repository </a:t>
            </a:r>
            <a:br>
              <a:rPr lang="en-US"/>
            </a:br>
            <a:r>
              <a:rPr lang="en-US"/>
              <a:t>app A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dev</a:t>
              </a:r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staging</a:t>
              </a:r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prod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0EF79F-CF6A-2847-9390-CBE150608F9A}"/>
              </a:ext>
            </a:extLst>
          </p:cNvPr>
          <p:cNvSpPr txBox="1"/>
          <p:nvPr/>
        </p:nvSpPr>
        <p:spPr>
          <a:xfrm>
            <a:off x="4957248" y="5806102"/>
            <a:ext cx="2852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Transitive repo</a:t>
            </a:r>
            <a:br>
              <a:rPr lang="en-US" dirty="0"/>
            </a:br>
            <a:r>
              <a:rPr lang="en-US" dirty="0"/>
              <a:t>with the current cluster </a:t>
            </a:r>
            <a:br>
              <a:rPr lang="en-US" dirty="0"/>
            </a:br>
            <a:r>
              <a:rPr lang="en-US" dirty="0"/>
              <a:t>state for every environment.</a:t>
            </a:r>
          </a:p>
        </p:txBody>
      </p: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 </a:t>
            </a:r>
            <a:br>
              <a:rPr lang="en-US" dirty="0"/>
            </a:br>
            <a:r>
              <a:rPr lang="en-US" dirty="0"/>
              <a:t>app B</a:t>
            </a:r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</a:t>
            </a:r>
            <a:br>
              <a:rPr lang="en-US" dirty="0"/>
            </a:br>
            <a:r>
              <a:rPr lang="en-US" dirty="0"/>
              <a:t> app 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FA516-624C-074C-A5FA-057D7B501D12}"/>
              </a:ext>
            </a:extLst>
          </p:cNvPr>
          <p:cNvSpPr txBox="1"/>
          <p:nvPr/>
        </p:nvSpPr>
        <p:spPr>
          <a:xfrm>
            <a:off x="1739374" y="5944601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Common </a:t>
            </a:r>
            <a:br>
              <a:rPr lang="en-US" dirty="0"/>
            </a:br>
            <a:r>
              <a:rPr lang="en-US" dirty="0"/>
              <a:t>conventions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1D842-B98F-E943-A45C-BE18F4DB65F7}"/>
              </a:ext>
            </a:extLst>
          </p:cNvPr>
          <p:cNvSpPr txBox="1"/>
          <p:nvPr/>
        </p:nvSpPr>
        <p:spPr>
          <a:xfrm>
            <a:off x="3127279" y="959568"/>
            <a:ext cx="415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scripts as the interface </a:t>
            </a:r>
            <a:br>
              <a:rPr lang="en-US" dirty="0"/>
            </a:br>
            <a:r>
              <a:rPr lang="en-US" dirty="0"/>
              <a:t>between the component and the platform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B58BDF-EEF8-CF4E-BECE-868E5D4C0D76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629335" y="1605899"/>
            <a:ext cx="574058" cy="1053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649A6181-D069-7C4E-91F4-148F465E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4943" y="3010199"/>
            <a:ext cx="1641384" cy="7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0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48DC-85B0-3343-A5D4-425E764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v1.5</a:t>
            </a: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57F1A7F0-C21E-4A48-93C3-EB5BFDA17398}"/>
              </a:ext>
            </a:extLst>
          </p:cNvPr>
          <p:cNvSpPr/>
          <p:nvPr/>
        </p:nvSpPr>
        <p:spPr>
          <a:xfrm>
            <a:off x="1490782" y="173015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 </a:t>
            </a:r>
            <a:br>
              <a:rPr lang="en-US" dirty="0"/>
            </a:br>
            <a:r>
              <a:rPr lang="en-US" dirty="0"/>
              <a:t>app A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41807D-A230-D741-BD68-3CF3820EB6BE}"/>
              </a:ext>
            </a:extLst>
          </p:cNvPr>
          <p:cNvGrpSpPr/>
          <p:nvPr/>
        </p:nvGrpSpPr>
        <p:grpSpPr>
          <a:xfrm>
            <a:off x="5698142" y="2969109"/>
            <a:ext cx="1370700" cy="1442982"/>
            <a:chOff x="5868890" y="3452575"/>
            <a:chExt cx="1370700" cy="1442982"/>
          </a:xfrm>
        </p:grpSpPr>
        <p:sp>
          <p:nvSpPr>
            <p:cNvPr id="6" name="Google Shape;175;p30">
              <a:extLst>
                <a:ext uri="{FF2B5EF4-FFF2-40B4-BE49-F238E27FC236}">
                  <a16:creationId xmlns:a16="http://schemas.microsoft.com/office/drawing/2014/main" id="{1170E08F-648C-834D-A1CC-3AE1A93D7510}"/>
                </a:ext>
              </a:extLst>
            </p:cNvPr>
            <p:cNvSpPr/>
            <p:nvPr/>
          </p:nvSpPr>
          <p:spPr>
            <a:xfrm>
              <a:off x="5868890" y="3452575"/>
              <a:ext cx="1370700" cy="144298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id="{74DDAE9C-6B15-7644-8810-961D1D05D25D}"/>
                </a:ext>
              </a:extLst>
            </p:cNvPr>
            <p:cNvSpPr/>
            <p:nvPr/>
          </p:nvSpPr>
          <p:spPr>
            <a:xfrm>
              <a:off x="5991454" y="363115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dev</a:t>
              </a:r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id="{8A8C0DC3-6D1A-E74B-A5B8-321C084F3CF6}"/>
                </a:ext>
              </a:extLst>
            </p:cNvPr>
            <p:cNvSpPr/>
            <p:nvPr/>
          </p:nvSpPr>
          <p:spPr>
            <a:xfrm>
              <a:off x="5991454" y="4037378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staging</a:t>
              </a:r>
            </a:p>
          </p:txBody>
        </p:sp>
        <p:sp>
          <p:nvSpPr>
            <p:cNvPr id="26" name="Google Shape;211;p32">
              <a:extLst>
                <a:ext uri="{FF2B5EF4-FFF2-40B4-BE49-F238E27FC236}">
                  <a16:creationId xmlns:a16="http://schemas.microsoft.com/office/drawing/2014/main" id="{81B468D7-27D0-A146-B084-666D97BE882A}"/>
                </a:ext>
              </a:extLst>
            </p:cNvPr>
            <p:cNvSpPr/>
            <p:nvPr/>
          </p:nvSpPr>
          <p:spPr>
            <a:xfrm>
              <a:off x="5991454" y="4443603"/>
              <a:ext cx="1127100" cy="2796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prod</a:t>
              </a:r>
            </a:p>
          </p:txBody>
        </p:sp>
      </p:grpSp>
      <p:sp>
        <p:nvSpPr>
          <p:cNvPr id="43" name="Google Shape;174;p30">
            <a:extLst>
              <a:ext uri="{FF2B5EF4-FFF2-40B4-BE49-F238E27FC236}">
                <a16:creationId xmlns:a16="http://schemas.microsoft.com/office/drawing/2014/main" id="{1B87E914-44A4-714A-9772-30A5386B1C37}"/>
              </a:ext>
            </a:extLst>
          </p:cNvPr>
          <p:cNvSpPr/>
          <p:nvPr/>
        </p:nvSpPr>
        <p:spPr>
          <a:xfrm>
            <a:off x="1490781" y="3205403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 </a:t>
            </a:r>
            <a:br>
              <a:rPr lang="en-US" dirty="0"/>
            </a:br>
            <a:r>
              <a:rPr lang="en-US" dirty="0"/>
              <a:t>app B</a:t>
            </a:r>
          </a:p>
        </p:txBody>
      </p:sp>
      <p:sp>
        <p:nvSpPr>
          <p:cNvPr id="44" name="Google Shape;174;p30">
            <a:extLst>
              <a:ext uri="{FF2B5EF4-FFF2-40B4-BE49-F238E27FC236}">
                <a16:creationId xmlns:a16="http://schemas.microsoft.com/office/drawing/2014/main" id="{D01B65B7-25B9-4E40-AAE5-C0EEFA66297F}"/>
              </a:ext>
            </a:extLst>
          </p:cNvPr>
          <p:cNvSpPr/>
          <p:nvPr/>
        </p:nvSpPr>
        <p:spPr>
          <a:xfrm>
            <a:off x="1484127" y="4686570"/>
            <a:ext cx="1767853" cy="991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</a:t>
            </a:r>
            <a:br>
              <a:rPr lang="en-US" dirty="0"/>
            </a:br>
            <a:r>
              <a:rPr lang="en-US" dirty="0"/>
              <a:t> app 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FA516-624C-074C-A5FA-057D7B501D12}"/>
              </a:ext>
            </a:extLst>
          </p:cNvPr>
          <p:cNvSpPr txBox="1"/>
          <p:nvPr/>
        </p:nvSpPr>
        <p:spPr>
          <a:xfrm>
            <a:off x="1739374" y="5944601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Common </a:t>
            </a:r>
            <a:br>
              <a:rPr lang="en-US" dirty="0"/>
            </a:br>
            <a:r>
              <a:rPr lang="en-US" dirty="0"/>
              <a:t>conventions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1D842-B98F-E943-A45C-BE18F4DB65F7}"/>
              </a:ext>
            </a:extLst>
          </p:cNvPr>
          <p:cNvSpPr txBox="1"/>
          <p:nvPr/>
        </p:nvSpPr>
        <p:spPr>
          <a:xfrm>
            <a:off x="3127279" y="959568"/>
            <a:ext cx="415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scripts as the interface </a:t>
            </a:r>
            <a:br>
              <a:rPr lang="en-US" dirty="0"/>
            </a:br>
            <a:r>
              <a:rPr lang="en-US" dirty="0"/>
              <a:t>between the component and the platform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B58BDF-EEF8-CF4E-BECE-868E5D4C0D76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629335" y="1605899"/>
            <a:ext cx="574058" cy="1053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242B96-D9D4-AE45-9961-243C39D694B8}"/>
              </a:ext>
            </a:extLst>
          </p:cNvPr>
          <p:cNvGrpSpPr/>
          <p:nvPr/>
        </p:nvGrpSpPr>
        <p:grpSpPr>
          <a:xfrm>
            <a:off x="8961126" y="1686260"/>
            <a:ext cx="1777450" cy="910298"/>
            <a:chOff x="8878561" y="1680690"/>
            <a:chExt cx="1777450" cy="910298"/>
          </a:xfrm>
        </p:grpSpPr>
        <p:pic>
          <p:nvPicPr>
            <p:cNvPr id="56" name="Google Shape;206;p32">
              <a:extLst>
                <a:ext uri="{FF2B5EF4-FFF2-40B4-BE49-F238E27FC236}">
                  <a16:creationId xmlns:a16="http://schemas.microsoft.com/office/drawing/2014/main" id="{D80C9177-842F-9A4E-A893-DF622F0F6F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07;p32">
              <a:extLst>
                <a:ext uri="{FF2B5EF4-FFF2-40B4-BE49-F238E27FC236}">
                  <a16:creationId xmlns:a16="http://schemas.microsoft.com/office/drawing/2014/main" id="{030DE4A0-7B90-644A-AA6E-13615002C1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95D452-36C4-4243-9B03-B4469C8411CB}"/>
              </a:ext>
            </a:extLst>
          </p:cNvPr>
          <p:cNvGrpSpPr/>
          <p:nvPr/>
        </p:nvGrpSpPr>
        <p:grpSpPr>
          <a:xfrm>
            <a:off x="8946278" y="3130000"/>
            <a:ext cx="1777450" cy="910298"/>
            <a:chOff x="8878561" y="1680690"/>
            <a:chExt cx="1777450" cy="910298"/>
          </a:xfrm>
        </p:grpSpPr>
        <p:pic>
          <p:nvPicPr>
            <p:cNvPr id="71" name="Google Shape;206;p32">
              <a:extLst>
                <a:ext uri="{FF2B5EF4-FFF2-40B4-BE49-F238E27FC236}">
                  <a16:creationId xmlns:a16="http://schemas.microsoft.com/office/drawing/2014/main" id="{8BC96A6A-FD2D-1748-8808-57930F5E7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07;p32">
              <a:extLst>
                <a:ext uri="{FF2B5EF4-FFF2-40B4-BE49-F238E27FC236}">
                  <a16:creationId xmlns:a16="http://schemas.microsoft.com/office/drawing/2014/main" id="{6C09A0C1-6DD6-7B49-84B8-F1090F2969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5A421E-8946-834D-9EDB-D0678F4F8079}"/>
              </a:ext>
            </a:extLst>
          </p:cNvPr>
          <p:cNvGrpSpPr/>
          <p:nvPr/>
        </p:nvGrpSpPr>
        <p:grpSpPr>
          <a:xfrm>
            <a:off x="8983522" y="4538063"/>
            <a:ext cx="1777450" cy="910298"/>
            <a:chOff x="8878561" y="1680690"/>
            <a:chExt cx="1777450" cy="910298"/>
          </a:xfrm>
        </p:grpSpPr>
        <p:pic>
          <p:nvPicPr>
            <p:cNvPr id="74" name="Google Shape;206;p32">
              <a:extLst>
                <a:ext uri="{FF2B5EF4-FFF2-40B4-BE49-F238E27FC236}">
                  <a16:creationId xmlns:a16="http://schemas.microsoft.com/office/drawing/2014/main" id="{6AC56621-2667-CF46-8ED7-4AF68D31BF3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8561" y="1750563"/>
              <a:ext cx="840424" cy="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7;p32">
              <a:extLst>
                <a:ext uri="{FF2B5EF4-FFF2-40B4-BE49-F238E27FC236}">
                  <a16:creationId xmlns:a16="http://schemas.microsoft.com/office/drawing/2014/main" id="{E9052240-62F7-8A41-9399-EED44823C2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18985" y="1680690"/>
              <a:ext cx="937026" cy="9091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D05D1-A5B2-D64F-A239-815604DD60C8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258634" y="3690600"/>
            <a:ext cx="2439508" cy="10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A81AFE-3A3D-B94F-9C18-F0271960E4F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51980" y="4115964"/>
            <a:ext cx="2446162" cy="106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D4A49D-021F-764B-A177-4903097EB19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58635" y="2226053"/>
            <a:ext cx="2439507" cy="113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6C3C32-8A42-9A4F-ACCC-23A22C6F16F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068842" y="2176346"/>
            <a:ext cx="1892284" cy="118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38E69E-DF27-F946-A724-118C7F23141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191406" y="3620086"/>
            <a:ext cx="1754872" cy="3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EA77BE-8173-1D4B-A15C-ED0B85EDF143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7122700" y="4099937"/>
            <a:ext cx="1860822" cy="92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649A6181-D069-7C4E-91F4-148F465E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4943" y="3010199"/>
            <a:ext cx="1641384" cy="724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6CC26-6746-C0DB-7B07-5A56ED5583B1}"/>
              </a:ext>
            </a:extLst>
          </p:cNvPr>
          <p:cNvSpPr/>
          <p:nvPr/>
        </p:nvSpPr>
        <p:spPr>
          <a:xfrm>
            <a:off x="5218845" y="5447212"/>
            <a:ext cx="23488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/>
              <a:t>conftest</a:t>
            </a:r>
            <a:br>
              <a:rPr lang="en-US" sz="2000" dirty="0"/>
            </a:br>
            <a:r>
              <a:rPr lang="en-US" sz="2000" dirty="0"/>
              <a:t>to validate manifests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0A57B5-0A4E-FDF5-9105-721E9D46CB9D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6393266" y="4607936"/>
            <a:ext cx="3" cy="839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33B10EFE-D6B9-C571-3B2F-29C519FC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31" y="6217591"/>
            <a:ext cx="1660417" cy="55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2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CF75-58E8-FE46-BA50-9AE74D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Recommended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FB49-199C-0E4D-8AD0-0EAFB878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48" y="3944"/>
            <a:ext cx="3384486" cy="2538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EE9B29-8794-264B-98F7-10E6896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813">
            <a:off x="173647" y="1479717"/>
            <a:ext cx="2832016" cy="4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671CD1-D558-5F40-AD5C-E80903759014}"/>
              </a:ext>
            </a:extLst>
          </p:cNvPr>
          <p:cNvSpPr/>
          <p:nvPr/>
        </p:nvSpPr>
        <p:spPr>
          <a:xfrm>
            <a:off x="120594" y="5717066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AF4-4B18-F144-8BA4-8B71D70F0006}"/>
              </a:ext>
            </a:extLst>
          </p:cNvPr>
          <p:cNvSpPr/>
          <p:nvPr/>
        </p:nvSpPr>
        <p:spPr>
          <a:xfrm>
            <a:off x="9083570" y="432114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200ED7-4103-9444-B0FE-BA357613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116">
            <a:off x="6783465" y="4036811"/>
            <a:ext cx="2095557" cy="3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4A9DC6-604F-A44F-A830-43C52F41D5AF}"/>
              </a:ext>
            </a:extLst>
          </p:cNvPr>
          <p:cNvSpPr/>
          <p:nvPr/>
        </p:nvSpPr>
        <p:spPr>
          <a:xfrm>
            <a:off x="6932887" y="2318223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E031-2012-CA47-8AC9-DC95BFB413B7}"/>
              </a:ext>
            </a:extLst>
          </p:cNvPr>
          <p:cNvSpPr txBox="1"/>
          <p:nvPr/>
        </p:nvSpPr>
        <p:spPr>
          <a:xfrm>
            <a:off x="1018951" y="5636089"/>
            <a:ext cx="561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Concrete, do A, do B, </a:t>
            </a:r>
          </a:p>
          <a:p>
            <a:r>
              <a:rPr lang="en-US" sz="2400" dirty="0"/>
              <a:t>because C</a:t>
            </a:r>
            <a:br>
              <a:rPr lang="en-US" sz="2400" dirty="0"/>
            </a:br>
            <a:r>
              <a:rPr lang="en-US" sz="2400" dirty="0"/>
              <a:t>(DevOps here as culture, not an admin </a:t>
            </a:r>
            <a:r>
              <a:rPr lang="en-US" sz="2400" dirty="0">
                <a:sym typeface="Wingdings" pitchFamily="2" charset="2"/>
              </a:rPr>
              <a:t> 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936C-6962-E44F-9F1F-BD98841D862F}"/>
              </a:ext>
            </a:extLst>
          </p:cNvPr>
          <p:cNvSpPr txBox="1"/>
          <p:nvPr/>
        </p:nvSpPr>
        <p:spPr>
          <a:xfrm>
            <a:off x="7831244" y="2526851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4 chapters,</a:t>
            </a:r>
            <a:br>
              <a:rPr lang="en-US" sz="2400" dirty="0"/>
            </a:br>
            <a:r>
              <a:rPr lang="en-US" sz="2400" dirty="0"/>
              <a:t>the rest if you have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462E-0692-8C4F-8D1C-36467413104A}"/>
              </a:ext>
            </a:extLst>
          </p:cNvPr>
          <p:cNvSpPr txBox="1"/>
          <p:nvPr/>
        </p:nvSpPr>
        <p:spPr>
          <a:xfrm>
            <a:off x="9253999" y="5198670"/>
            <a:ext cx="3017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story,</a:t>
            </a:r>
            <a:br>
              <a:rPr lang="en-US" sz="2400" dirty="0"/>
            </a:br>
            <a:r>
              <a:rPr lang="en-US" sz="2400" dirty="0"/>
              <a:t>not as straight forward</a:t>
            </a:r>
            <a:br>
              <a:rPr lang="en-US" sz="2400" dirty="0"/>
            </a:br>
            <a:r>
              <a:rPr lang="en-US" sz="2400" dirty="0"/>
              <a:t>as (1)</a:t>
            </a:r>
          </a:p>
        </p:txBody>
      </p:sp>
    </p:spTree>
    <p:extLst>
      <p:ext uri="{BB962C8B-B14F-4D97-AF65-F5344CB8AC3E}">
        <p14:creationId xmlns:p14="http://schemas.microsoft.com/office/powerpoint/2010/main" val="23630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235-0D77-E54B-B617-38A0C71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36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72FA1-7FAA-B848-9D18-E8301E4F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Work Sans" pitchFamily="2" charset="77"/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35B1F-FDA0-0D44-AB19-C4A2E46D422B}"/>
              </a:ext>
            </a:extLst>
          </p:cNvPr>
          <p:cNvSpPr/>
          <p:nvPr/>
        </p:nvSpPr>
        <p:spPr>
          <a:xfrm>
            <a:off x="7986739" y="6456970"/>
            <a:ext cx="9385509" cy="40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bruno_brujah</a:t>
            </a:r>
            <a:r>
              <a:rPr lang="en-US" sz="14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F63A-2604-F4F5-5544-689E2AE9B84C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488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DFA1-AC8C-2C2D-982A-EE48E4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development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0DD37-99AE-1F3F-A25D-2E8C7A211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factor apps</a:t>
            </a:r>
          </a:p>
          <a:p>
            <a:r>
              <a:rPr lang="en-US" dirty="0"/>
              <a:t>Observability</a:t>
            </a:r>
          </a:p>
          <a:p>
            <a:r>
              <a:rPr lang="en-US" dirty="0"/>
              <a:t>Liveness and Readiness probe</a:t>
            </a:r>
          </a:p>
          <a:p>
            <a:r>
              <a:rPr lang="en-US" dirty="0"/>
              <a:t>Working with Kubernetes</a:t>
            </a:r>
          </a:p>
        </p:txBody>
      </p:sp>
    </p:spTree>
    <p:extLst>
      <p:ext uri="{BB962C8B-B14F-4D97-AF65-F5344CB8AC3E}">
        <p14:creationId xmlns:p14="http://schemas.microsoft.com/office/powerpoint/2010/main" val="252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F1FA85-24F4-F038-6EBD-AD4C1C94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3" r="25429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5947-BF46-E211-9E3F-5B70172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Hiring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28EF-6042-5C8C-0BD9-04DBB69B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906300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Work Sans" pitchFamily="2" charset="77"/>
              </a:rPr>
              <a:t>Golang developers passionate about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system engineering, DevOps culture,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or building tools.</a:t>
            </a:r>
          </a:p>
          <a:p>
            <a:pPr>
              <a:lnSpc>
                <a:spcPct val="100000"/>
              </a:lnSpc>
            </a:pPr>
            <a:endParaRPr lang="en-US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Work Sans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0C32C-E739-EB61-09D4-BB9A5774F1E2}"/>
              </a:ext>
            </a:extLst>
          </p:cNvPr>
          <p:cNvSpPr/>
          <p:nvPr/>
        </p:nvSpPr>
        <p:spPr>
          <a:xfrm>
            <a:off x="78059" y="501805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9C090A2-8F56-75E6-74ED-ED78F6BF5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201" y="345535"/>
            <a:ext cx="3369461" cy="10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D969-DA99-C04B-B7B4-6B0B94E4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Backup</a:t>
            </a:r>
            <a:endParaRPr lang="en-PL" sz="5400" b="1" dirty="0"/>
          </a:p>
        </p:txBody>
      </p:sp>
    </p:spTree>
    <p:extLst>
      <p:ext uri="{BB962C8B-B14F-4D97-AF65-F5344CB8AC3E}">
        <p14:creationId xmlns:p14="http://schemas.microsoft.com/office/powerpoint/2010/main" val="14635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9087-C1A2-991F-B121-E6AA8D963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Developers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EEE7-FEB5-1F4B-EABC-EEB6A47E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Work Sans" pitchFamily="2" charset="77"/>
              </a:rPr>
              <a:t>Learn basic Kubernetes artifacts and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Work Sans" pitchFamily="2" charset="77"/>
              </a:rPr>
              <a:t>CI/CD should take over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Work Sans" pitchFamily="2" charset="77"/>
              </a:rPr>
              <a:t>Common conventions over common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Work Sans" pitchFamily="2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9536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596E-9FE6-9449-AF4A-A749C3A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Rabbit holes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DFAE-356A-0D44-8AE8-C2CC1AC3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Approach:</a:t>
            </a:r>
          </a:p>
          <a:p>
            <a:r>
              <a:rPr lang="en-US" sz="3600"/>
              <a:t>The iteration, decision, deliver</a:t>
            </a:r>
          </a:p>
          <a:p>
            <a:r>
              <a:rPr lang="en-US" sz="3600"/>
              <a:t>As soon as possible </a:t>
            </a:r>
            <a:br>
              <a:rPr lang="en-US" sz="3600"/>
            </a:br>
            <a:r>
              <a:rPr lang="en-US" sz="3600"/>
              <a:t>to get into the cycle Patch Patch Patch</a:t>
            </a:r>
          </a:p>
          <a:p>
            <a:endParaRPr lang="en-US" sz="3600"/>
          </a:p>
          <a:p>
            <a:pPr marL="0" indent="0">
              <a:buNone/>
            </a:pPr>
            <a:r>
              <a:rPr lang="en-US" sz="3600"/>
              <a:t>Alternative take:</a:t>
            </a:r>
          </a:p>
          <a:p>
            <a:r>
              <a:rPr lang="en-US" sz="3600"/>
              <a:t>Lean v1/v2*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79DBA-18C2-7144-8586-3CF41241F222}"/>
              </a:ext>
            </a:extLst>
          </p:cNvPr>
          <p:cNvSpPr/>
          <p:nvPr/>
        </p:nvSpPr>
        <p:spPr>
          <a:xfrm>
            <a:off x="838200" y="61769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https://katemats.com/blog/lean-software-development-build-v1s-and-v2s</a:t>
            </a:r>
          </a:p>
        </p:txBody>
      </p:sp>
    </p:spTree>
    <p:extLst>
      <p:ext uri="{BB962C8B-B14F-4D97-AF65-F5344CB8AC3E}">
        <p14:creationId xmlns:p14="http://schemas.microsoft.com/office/powerpoint/2010/main" val="33894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C38F0-DF08-86FD-5668-3CAD41EB0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1" t="9091" r="138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436D76-3785-82E0-FF47-A3F4E2B25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Observability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4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603-1C20-A640-8944-F5E516FA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975A9-B3F8-2B4C-B815-E62FEAE0C07C}"/>
              </a:ext>
            </a:extLst>
          </p:cNvPr>
          <p:cNvSpPr/>
          <p:nvPr/>
        </p:nvSpPr>
        <p:spPr>
          <a:xfrm>
            <a:off x="1877122" y="6308209"/>
            <a:ext cx="843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https://upload.wikimedia.org/wikipedia/commons/3/3a/OODA.Boyd.svg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F789-1CBA-894D-8FC8-80CC9E66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2027386"/>
            <a:ext cx="9652725" cy="39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321-DB32-4C4C-B289-0B8B89AD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Observability -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5631-74E6-AD44-A162-A9E1C039B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12659" cy="3716531"/>
          </a:xfrm>
        </p:spPr>
        <p:txBody>
          <a:bodyPr>
            <a:normAutofit/>
          </a:bodyPr>
          <a:lstStyle/>
          <a:p>
            <a:r>
              <a:rPr lang="en-PL" dirty="0"/>
              <a:t>Zmienna środowiskowa w deploymencie </a:t>
            </a:r>
            <a:br>
              <a:rPr lang="en-PL" dirty="0"/>
            </a:br>
            <a:r>
              <a:rPr lang="en-PL" dirty="0"/>
              <a:t>LOG_LEVEL</a:t>
            </a:r>
          </a:p>
          <a:p>
            <a:r>
              <a:rPr lang="en-PL" dirty="0"/>
              <a:t>Logi, najlepiej, JSON</a:t>
            </a:r>
          </a:p>
          <a:p>
            <a:r>
              <a:rPr lang="en-PL" dirty="0"/>
              <a:t>Wiele bibiotek, np., </a:t>
            </a:r>
            <a:br>
              <a:rPr lang="en-PL" dirty="0"/>
            </a:br>
            <a:r>
              <a:rPr lang="en-PL" dirty="0"/>
              <a:t>dla Golanga: </a:t>
            </a:r>
            <a:r>
              <a:rPr lang="en-GB" dirty="0">
                <a:hlinkClick r:id="rId3"/>
              </a:rPr>
              <a:t>zap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logrus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D669E6-EB4A-3D48-A092-D47EF7781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3691" y="1123910"/>
            <a:ext cx="2561064" cy="9135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9C6B14-9771-F64A-A827-56F313BE7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172" y="3775562"/>
            <a:ext cx="31242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AA2EDD-C018-9C4A-9B70-D157ED933C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77721" y="2525485"/>
            <a:ext cx="2375103" cy="913501"/>
          </a:xfrm>
          <a:prstGeom prst="rect">
            <a:avLst/>
          </a:prstGeom>
        </p:spPr>
      </p:pic>
      <p:pic>
        <p:nvPicPr>
          <p:cNvPr id="10242" name="Picture 2" descr="Loki Logo">
            <a:extLst>
              <a:ext uri="{FF2B5EF4-FFF2-40B4-BE49-F238E27FC236}">
                <a16:creationId xmlns:a16="http://schemas.microsoft.com/office/drawing/2014/main" id="{6F383DF0-A601-FF44-A35D-7B2F8A32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77" y="4842216"/>
            <a:ext cx="2368347" cy="139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6748-EA58-5642-B4E2-24D88FF1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Migracja </a:t>
            </a:r>
            <a:r>
              <a:rPr lang="en-PL"/>
              <a:t>na Kubernetes / CloudNative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1E4B-9815-DC47-92AF-5931FDC3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Warto połączyć z projektem biznesowym</a:t>
            </a:r>
          </a:p>
          <a:p>
            <a:r>
              <a:rPr lang="pl-PL" dirty="0"/>
              <a:t>Pamiętać o celu: </a:t>
            </a:r>
          </a:p>
          <a:p>
            <a:pPr marL="0" indent="0">
              <a:buNone/>
            </a:pPr>
            <a:r>
              <a:rPr lang="pl-PL" dirty="0"/>
              <a:t>   – częste wydania i krótki cykl dla budowy funkcjonalności</a:t>
            </a:r>
          </a:p>
          <a:p>
            <a:pPr marL="0" indent="0">
              <a:buNone/>
            </a:pPr>
            <a:r>
              <a:rPr lang="en-PL" dirty="0"/>
              <a:t>  </a:t>
            </a:r>
            <a:r>
              <a:rPr lang="pl-PL" dirty="0"/>
              <a:t> – autonomia zespołów, </a:t>
            </a:r>
            <a:r>
              <a:rPr lang="pl-PL" dirty="0" err="1"/>
              <a:t>self</a:t>
            </a:r>
            <a:r>
              <a:rPr lang="pl-PL" dirty="0"/>
              <a:t>-service</a:t>
            </a:r>
          </a:p>
          <a:p>
            <a:pPr marL="0" indent="0">
              <a:buNone/>
            </a:pPr>
            <a:r>
              <a:rPr lang="en-P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7173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ACF-6166-2441-B3E2-DDE5FB8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Kubernetes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63B386A-0B04-8842-9130-0928FE271232}"/>
              </a:ext>
            </a:extLst>
          </p:cNvPr>
          <p:cNvSpPr/>
          <p:nvPr/>
        </p:nvSpPr>
        <p:spPr>
          <a:xfrm>
            <a:off x="838200" y="3090042"/>
            <a:ext cx="10515600" cy="2564524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Proces budowy oprogramowania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Continuous Deployment</a:t>
            </a:r>
            <a:endParaRPr lang="en-PL" dirty="0">
              <a:solidFill>
                <a:sysClr val="windowText" lastClr="000000"/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487332A-CE73-174C-AA1B-E481530D1356}"/>
              </a:ext>
            </a:extLst>
          </p:cNvPr>
          <p:cNvSpPr/>
          <p:nvPr/>
        </p:nvSpPr>
        <p:spPr>
          <a:xfrm>
            <a:off x="1219200" y="1943621"/>
            <a:ext cx="3090041" cy="9144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19CE0-E08E-5C44-B62A-1DABB7818176}"/>
              </a:ext>
            </a:extLst>
          </p:cNvPr>
          <p:cNvSpPr txBox="1"/>
          <p:nvPr/>
        </p:nvSpPr>
        <p:spPr>
          <a:xfrm>
            <a:off x="4602979" y="1939157"/>
            <a:ext cx="4980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Podejmujemy decyzję jak najwcześniej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D5401-C8CD-7D4D-A8C5-720486E28558}"/>
              </a:ext>
            </a:extLst>
          </p:cNvPr>
          <p:cNvSpPr txBox="1"/>
          <p:nvPr/>
        </p:nvSpPr>
        <p:spPr>
          <a:xfrm>
            <a:off x="4602978" y="2379907"/>
            <a:ext cx="326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Komponent samodzielny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57AED-570D-3D4B-AA90-7FB77E397C4D}"/>
              </a:ext>
            </a:extLst>
          </p:cNvPr>
          <p:cNvSpPr txBox="1"/>
          <p:nvPr/>
        </p:nvSpPr>
        <p:spPr>
          <a:xfrm>
            <a:off x="383075" y="5634567"/>
            <a:ext cx="49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Jak najwięcej szczegółów aplikacji jest </a:t>
            </a:r>
            <a:br>
              <a:rPr lang="en-PL" sz="2400" dirty="0"/>
            </a:br>
            <a:r>
              <a:rPr lang="en-PL" sz="2400" dirty="0"/>
              <a:t>przechowywana w repozytorium gita.</a:t>
            </a:r>
          </a:p>
        </p:txBody>
      </p:sp>
    </p:spTree>
    <p:extLst>
      <p:ext uri="{BB962C8B-B14F-4D97-AF65-F5344CB8AC3E}">
        <p14:creationId xmlns:p14="http://schemas.microsoft.com/office/powerpoint/2010/main" val="183290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ACF-6166-2441-B3E2-DDE5FB8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 jaki sposób?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63B386A-0B04-8842-9130-0928FE271232}"/>
              </a:ext>
            </a:extLst>
          </p:cNvPr>
          <p:cNvSpPr/>
          <p:nvPr/>
        </p:nvSpPr>
        <p:spPr>
          <a:xfrm>
            <a:off x="838200" y="3090042"/>
            <a:ext cx="10515600" cy="2564524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ysClr val="windowText" lastClr="000000"/>
                </a:solidFill>
              </a:rPr>
              <a:t>Proces budowy oprogramowania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Continuous Deployment</a:t>
            </a:r>
            <a:endParaRPr lang="en-PL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99400-A452-F347-AA57-33F5F3897301}"/>
              </a:ext>
            </a:extLst>
          </p:cNvPr>
          <p:cNvSpPr txBox="1"/>
          <p:nvPr/>
        </p:nvSpPr>
        <p:spPr>
          <a:xfrm>
            <a:off x="2369531" y="5434870"/>
            <a:ext cx="6496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/>
              <a:t>Self-service</a:t>
            </a:r>
            <a:br>
              <a:rPr lang="en-PL" sz="2400" dirty="0"/>
            </a:br>
            <a:r>
              <a:rPr lang="en-PL" sz="2400" dirty="0"/>
              <a:t>dev, tester, op pracują w jednym repozytorium gita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B261B6-B0B6-6449-83AB-7B3246F389BE}"/>
              </a:ext>
            </a:extLst>
          </p:cNvPr>
          <p:cNvSpPr/>
          <p:nvPr/>
        </p:nvSpPr>
        <p:spPr>
          <a:xfrm>
            <a:off x="1320074" y="5399267"/>
            <a:ext cx="898357" cy="9022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980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4197-4BB7-C942-9CB4-F42CB76F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12 factor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010A-888C-5C4F-811A-729AD1E5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Inject the configuration with the env variables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Log to </a:t>
            </a:r>
            <a:r>
              <a:rPr lang="en-US" dirty="0" err="1">
                <a:latin typeface="Work Sans" pitchFamily="2" charset="77"/>
              </a:rPr>
              <a:t>stdout</a:t>
            </a:r>
            <a:r>
              <a:rPr lang="en-US" dirty="0">
                <a:latin typeface="Work Sans" pitchFamily="2" charset="77"/>
              </a:rPr>
              <a:t>  (structured)</a:t>
            </a:r>
          </a:p>
          <a:p>
            <a:pPr marL="514350" indent="-514350">
              <a:buAutoNum type="arabicPeriod"/>
            </a:pPr>
            <a:r>
              <a:rPr lang="en-US" dirty="0">
                <a:latin typeface="Work Sans" pitchFamily="2" charset="77"/>
              </a:rPr>
              <a:t>Scale up the app by adding new instance</a:t>
            </a: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  <a:p>
            <a:pPr marL="0" indent="0">
              <a:buNone/>
            </a:pPr>
            <a:endParaRPr lang="en-US" dirty="0">
              <a:latin typeface="Work Sa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36336-20B9-FE4B-932B-D221F83B969B}"/>
              </a:ext>
            </a:extLst>
          </p:cNvPr>
          <p:cNvSpPr/>
          <p:nvPr/>
        </p:nvSpPr>
        <p:spPr>
          <a:xfrm>
            <a:off x="5075945" y="6446928"/>
            <a:ext cx="204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https://12factor.net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163AD-283C-294E-835B-9B42E91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220" y="-35426"/>
            <a:ext cx="335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9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4197-4BB7-C942-9CB4-F42CB76F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12 factor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010A-888C-5C4F-811A-729AD1E5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>
                <a:latin typeface="Work Sans" pitchFamily="2" charset="77"/>
              </a:rPr>
              <a:t>MTTR versus MTTF, fail fast</a:t>
            </a:r>
          </a:p>
          <a:p>
            <a:pPr marL="514350" indent="-514350">
              <a:buAutoNum type="arabicPeriod" startAt="4"/>
            </a:pPr>
            <a:r>
              <a:rPr lang="en-US" dirty="0">
                <a:latin typeface="Work Sans" pitchFamily="2" charset="77"/>
              </a:rPr>
              <a:t>Assume every external call might fail </a:t>
            </a: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– retries and timeouts</a:t>
            </a:r>
          </a:p>
          <a:p>
            <a:pPr marL="514350" indent="-514350">
              <a:buAutoNum type="arabicPeriod" startAt="4"/>
            </a:pPr>
            <a:endParaRPr lang="en-US" dirty="0">
              <a:latin typeface="Work Sa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36336-20B9-FE4B-932B-D221F83B969B}"/>
              </a:ext>
            </a:extLst>
          </p:cNvPr>
          <p:cNvSpPr/>
          <p:nvPr/>
        </p:nvSpPr>
        <p:spPr>
          <a:xfrm>
            <a:off x="5075945" y="6446928"/>
            <a:ext cx="204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https://12factor.net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163AD-283C-294E-835B-9B42E91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220" y="-35426"/>
            <a:ext cx="335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C917-7DEE-C923-16C8-9284C9D9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FC58-1B94-D87B-51E5-756C8F978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of the Kubernetes concepts: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Service</a:t>
            </a:r>
          </a:p>
          <a:p>
            <a:pPr lvl="1"/>
            <a:r>
              <a:rPr lang="en-US" dirty="0" err="1"/>
              <a:t>ConfigMap</a:t>
            </a:r>
            <a:r>
              <a:rPr lang="en-US" dirty="0"/>
              <a:t> and Secrets</a:t>
            </a:r>
          </a:p>
          <a:p>
            <a:r>
              <a:rPr lang="en-US" dirty="0"/>
              <a:t>Observability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5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50F9-B2D9-464D-BC42-437631F7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Observability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08C6E8-0CCA-484E-B609-01DC424F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5362"/>
            <a:ext cx="8854068" cy="454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F4B798-3334-384A-81B8-23F138FE3881}"/>
              </a:ext>
            </a:extLst>
          </p:cNvPr>
          <p:cNvSpPr/>
          <p:nvPr/>
        </p:nvSpPr>
        <p:spPr>
          <a:xfrm>
            <a:off x="3273304" y="6308209"/>
            <a:ext cx="6755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latin typeface="Work Sans" pitchFamily="2" charset="77"/>
              </a:rPr>
              <a:t>https://peter.bourgon.org/go-for-industrial-programming/</a:t>
            </a:r>
          </a:p>
        </p:txBody>
      </p:sp>
    </p:spTree>
    <p:extLst>
      <p:ext uri="{BB962C8B-B14F-4D97-AF65-F5344CB8AC3E}">
        <p14:creationId xmlns:p14="http://schemas.microsoft.com/office/powerpoint/2010/main" val="66017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04BF-D190-C626-7E98-48733920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Observability -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C33B-932E-9C63-3E14-1E755F31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Work Sans" pitchFamily="2" charset="77"/>
              </a:rPr>
              <a:t>structured</a:t>
            </a:r>
            <a:br>
              <a:rPr lang="en-US" dirty="0">
                <a:latin typeface="Work Sans" pitchFamily="2" charset="77"/>
              </a:rPr>
            </a:br>
            <a:br>
              <a:rPr lang="en-US" dirty="0">
                <a:latin typeface="Work Sans" pitchFamily="2" charset="77"/>
              </a:rPr>
            </a:br>
            <a:r>
              <a:rPr lang="en-US" dirty="0">
                <a:latin typeface="Work Sans" pitchFamily="2" charset="77"/>
              </a:rPr>
              <a:t>uber-go/zap and </a:t>
            </a:r>
            <a:r>
              <a:rPr lang="en-US" dirty="0" err="1">
                <a:latin typeface="Work Sans" pitchFamily="2" charset="77"/>
              </a:rPr>
              <a:t>logrus</a:t>
            </a:r>
            <a:endParaRPr lang="en-US" dirty="0">
              <a:latin typeface="Work Sans" pitchFamily="2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8853A4-E25D-51D2-AE6C-97F36BE5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5" y="3260804"/>
            <a:ext cx="8177348" cy="35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6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1679</Words>
  <Application>Microsoft Macintosh PowerPoint</Application>
  <PresentationFormat>Widescreen</PresentationFormat>
  <Paragraphs>343</Paragraphs>
  <Slides>49</Slides>
  <Notes>19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What should you know to start building Golang Services for Kubernetes?</vt:lpstr>
      <vt:lpstr>Whoami</vt:lpstr>
      <vt:lpstr>No free lunch - application way smarter (12factorapps, metrics, coordination …)</vt:lpstr>
      <vt:lpstr>App development </vt:lpstr>
      <vt:lpstr>12 factor apps</vt:lpstr>
      <vt:lpstr>12 factor apps</vt:lpstr>
      <vt:lpstr>Expectations </vt:lpstr>
      <vt:lpstr>Observability</vt:lpstr>
      <vt:lpstr>Observability - logging</vt:lpstr>
      <vt:lpstr>Observability - logging</vt:lpstr>
      <vt:lpstr>Observability - monitoring</vt:lpstr>
      <vt:lpstr>Observability - monitoring</vt:lpstr>
      <vt:lpstr>Observability - monitoring</vt:lpstr>
      <vt:lpstr>Observability - monitoring</vt:lpstr>
      <vt:lpstr>Cooperation with K8S</vt:lpstr>
      <vt:lpstr>Cooperation with K8S</vt:lpstr>
      <vt:lpstr>Cooperation with K8S</vt:lpstr>
      <vt:lpstr>When K8S stops your pod</vt:lpstr>
      <vt:lpstr>QoS – why k8s migrated my pod</vt:lpstr>
      <vt:lpstr>Smoke test  &amp; Readiness /Liveness probes</vt:lpstr>
      <vt:lpstr>How to choose the tech?</vt:lpstr>
      <vt:lpstr>High performance</vt:lpstr>
      <vt:lpstr>High performance</vt:lpstr>
      <vt:lpstr>Our goal</vt:lpstr>
      <vt:lpstr>Kubernetes</vt:lpstr>
      <vt:lpstr>Kubernetes</vt:lpstr>
      <vt:lpstr>The way of Kubernetes</vt:lpstr>
      <vt:lpstr>Docker</vt:lpstr>
      <vt:lpstr>Docker</vt:lpstr>
      <vt:lpstr>Manifest generation v1</vt:lpstr>
      <vt:lpstr>Manifest generation v1</vt:lpstr>
      <vt:lpstr>Manifest generation v2+</vt:lpstr>
      <vt:lpstr>Manifest generation v2+</vt:lpstr>
      <vt:lpstr>Conventions over tools</vt:lpstr>
      <vt:lpstr>Conventions over tools</vt:lpstr>
      <vt:lpstr>v1.5</vt:lpstr>
      <vt:lpstr>v1.5</vt:lpstr>
      <vt:lpstr>Recommended read</vt:lpstr>
      <vt:lpstr>Questions?</vt:lpstr>
      <vt:lpstr>Hiring</vt:lpstr>
      <vt:lpstr>Backup</vt:lpstr>
      <vt:lpstr>Developers </vt:lpstr>
      <vt:lpstr>Rabbit holes everywhere…</vt:lpstr>
      <vt:lpstr>Observability</vt:lpstr>
      <vt:lpstr>OODA</vt:lpstr>
      <vt:lpstr>Observability - logging</vt:lpstr>
      <vt:lpstr>Migracja na Kubernetes / CloudNative</vt:lpstr>
      <vt:lpstr>Kubernetes</vt:lpstr>
      <vt:lpstr>W jaki sposób?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636</cp:revision>
  <dcterms:created xsi:type="dcterms:W3CDTF">2021-05-16T20:00:34Z</dcterms:created>
  <dcterms:modified xsi:type="dcterms:W3CDTF">2022-04-22T06:58:48Z</dcterms:modified>
</cp:coreProperties>
</file>